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0000000000000000000"/>
      <p:regular r:id="rId10"/>
    </p:embeddedFont>
    <p:embeddedFont>
      <p:font typeface="Raleway Bold" charset="1" panose="00000000000000000000"/>
      <p:regular r:id="rId11"/>
    </p:embeddedFont>
    <p:embeddedFont>
      <p:font typeface="Raleway Italics" charset="1" panose="00000000000000000000"/>
      <p:regular r:id="rId12"/>
    </p:embeddedFont>
    <p:embeddedFont>
      <p:font typeface="Raleway Bold Italics" charset="1" panose="00000000000000000000"/>
      <p:regular r:id="rId13"/>
    </p:embeddedFont>
    <p:embeddedFont>
      <p:font typeface="Raleway Thin" charset="1" panose="00000000000000000000"/>
      <p:regular r:id="rId14"/>
    </p:embeddedFont>
    <p:embeddedFont>
      <p:font typeface="Raleway Thin Italics" charset="1" panose="00000000000000000000"/>
      <p:regular r:id="rId15"/>
    </p:embeddedFont>
    <p:embeddedFont>
      <p:font typeface="Raleway Extra-Light" charset="1" panose="00000000000000000000"/>
      <p:regular r:id="rId16"/>
    </p:embeddedFont>
    <p:embeddedFont>
      <p:font typeface="Raleway Extra-Light Italics" charset="1" panose="00000000000000000000"/>
      <p:regular r:id="rId17"/>
    </p:embeddedFont>
    <p:embeddedFont>
      <p:font typeface="Raleway Light" charset="1" panose="00000000000000000000"/>
      <p:regular r:id="rId18"/>
    </p:embeddedFont>
    <p:embeddedFont>
      <p:font typeface="Raleway Light Italics" charset="1" panose="00000000000000000000"/>
      <p:regular r:id="rId19"/>
    </p:embeddedFont>
    <p:embeddedFont>
      <p:font typeface="Raleway Medium" charset="1" panose="00000000000000000000"/>
      <p:regular r:id="rId20"/>
    </p:embeddedFont>
    <p:embeddedFont>
      <p:font typeface="Raleway Medium Italics" charset="1" panose="00000000000000000000"/>
      <p:regular r:id="rId21"/>
    </p:embeddedFont>
    <p:embeddedFont>
      <p:font typeface="Raleway Semi-Bold" charset="1" panose="00000000000000000000"/>
      <p:regular r:id="rId22"/>
    </p:embeddedFont>
    <p:embeddedFont>
      <p:font typeface="Raleway Semi-Bold Italics" charset="1" panose="00000000000000000000"/>
      <p:regular r:id="rId23"/>
    </p:embeddedFont>
    <p:embeddedFont>
      <p:font typeface="Raleway Ultra-Bold" charset="1" panose="00000000000000000000"/>
      <p:regular r:id="rId24"/>
    </p:embeddedFont>
    <p:embeddedFont>
      <p:font typeface="Raleway Ultra-Bold Italics" charset="1" panose="00000000000000000000"/>
      <p:regular r:id="rId25"/>
    </p:embeddedFont>
    <p:embeddedFont>
      <p:font typeface="Raleway Heavy" charset="1" panose="00000000000000000000"/>
      <p:regular r:id="rId26"/>
    </p:embeddedFont>
    <p:embeddedFont>
      <p:font typeface="Raleway Heavy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jpeg" Type="http://schemas.openxmlformats.org/officeDocument/2006/relationships/image"/><Relationship Id="rId11" Target="../media/image39.jpeg" Type="http://schemas.openxmlformats.org/officeDocument/2006/relationships/image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hixon.yale.edu/sites/default/files/files/fellows/paper/dhital_raji_2003_report.pdf" TargetMode="External" Type="http://schemas.openxmlformats.org/officeDocument/2006/relationships/hyperlink"/><Relationship Id="rId3" Target="https://www.researchgate.net/profile/Mina-Nath%20Paudel/publication/327704378_Prospects_and_Limitations_of_Agriculture_Industrialization_in_Nepal/links/5ba00d93299bf13e6038a884/Prospects-and-Limitations-of-Agriculture-Industrialization-in-Nepal.pdf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link.springer.com/chapter/10.1007/978-981-32-9648-0_11#citeas" TargetMode="External" Type="http://schemas.openxmlformats.org/officeDocument/2006/relationships/hyperlink"/><Relationship Id="rId3" Target="https://nepalitimes.com/news/nepal-s-glaring-food-gap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https://nepalitimes.com/news/nepal-s-glaring-food-gap" TargetMode="External" Type="http://schemas.openxmlformats.org/officeDocument/2006/relationships/hyperlink"/><Relationship Id="rId7" Target="https://www.worldbank.org/en/results/2014/04/11/nepal-irrigation-and-water-resource-management" TargetMode="External" Type="http://schemas.openxmlformats.org/officeDocument/2006/relationships/hyperlink"/><Relationship Id="rId8" Target="https://doi.org/10.3390/su152316420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18288000" y="0"/>
                </a:moveTo>
                <a:lnTo>
                  <a:pt x="0" y="0"/>
                </a:lnTo>
                <a:lnTo>
                  <a:pt x="0" y="12184380"/>
                </a:lnTo>
                <a:lnTo>
                  <a:pt x="18288000" y="1218438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167673" y="1325904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4" y="0"/>
                </a:lnTo>
                <a:lnTo>
                  <a:pt x="4183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4722" y="4598520"/>
            <a:ext cx="2548010" cy="3666201"/>
          </a:xfrm>
          <a:custGeom>
            <a:avLst/>
            <a:gdLst/>
            <a:ahLst/>
            <a:cxnLst/>
            <a:rect r="r" b="b" t="t" l="l"/>
            <a:pathLst>
              <a:path h="3666201" w="2548010">
                <a:moveTo>
                  <a:pt x="0" y="0"/>
                </a:moveTo>
                <a:lnTo>
                  <a:pt x="2548009" y="0"/>
                </a:lnTo>
                <a:lnTo>
                  <a:pt x="2548009" y="3666201"/>
                </a:lnTo>
                <a:lnTo>
                  <a:pt x="0" y="3666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779" y="5741832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29160" y="8521578"/>
            <a:ext cx="4296599" cy="1565164"/>
          </a:xfrm>
          <a:custGeom>
            <a:avLst/>
            <a:gdLst/>
            <a:ahLst/>
            <a:cxnLst/>
            <a:rect r="r" b="b" t="t" l="l"/>
            <a:pathLst>
              <a:path h="1565164" w="4296599">
                <a:moveTo>
                  <a:pt x="0" y="0"/>
                </a:moveTo>
                <a:lnTo>
                  <a:pt x="4296599" y="0"/>
                </a:lnTo>
                <a:lnTo>
                  <a:pt x="4296599" y="1565165"/>
                </a:lnTo>
                <a:lnTo>
                  <a:pt x="0" y="1565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04" t="-1605" r="0" b="-103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54498" y="8521578"/>
            <a:ext cx="1753038" cy="1595738"/>
          </a:xfrm>
          <a:custGeom>
            <a:avLst/>
            <a:gdLst/>
            <a:ahLst/>
            <a:cxnLst/>
            <a:rect r="r" b="b" t="t" l="l"/>
            <a:pathLst>
              <a:path h="1595738" w="1753038">
                <a:moveTo>
                  <a:pt x="0" y="0"/>
                </a:moveTo>
                <a:lnTo>
                  <a:pt x="1753038" y="0"/>
                </a:lnTo>
                <a:lnTo>
                  <a:pt x="1753038" y="1595738"/>
                </a:lnTo>
                <a:lnTo>
                  <a:pt x="0" y="1595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52" r="0" b="-740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3286" y="8521578"/>
            <a:ext cx="1946722" cy="1565164"/>
          </a:xfrm>
          <a:custGeom>
            <a:avLst/>
            <a:gdLst/>
            <a:ahLst/>
            <a:cxnLst/>
            <a:rect r="r" b="b" t="t" l="l"/>
            <a:pathLst>
              <a:path h="1565164" w="1946722">
                <a:moveTo>
                  <a:pt x="0" y="0"/>
                </a:moveTo>
                <a:lnTo>
                  <a:pt x="1946721" y="0"/>
                </a:lnTo>
                <a:lnTo>
                  <a:pt x="1946721" y="1565165"/>
                </a:lnTo>
                <a:lnTo>
                  <a:pt x="0" y="1565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04837" y="876300"/>
            <a:ext cx="3356015" cy="122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74"/>
              </a:lnSpc>
            </a:pPr>
            <a:r>
              <a:rPr lang="en-US" sz="7124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359" y="2191721"/>
            <a:ext cx="13406438" cy="190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88"/>
              </a:lnSpc>
            </a:pPr>
            <a:r>
              <a:rPr lang="en-US" sz="5420">
                <a:solidFill>
                  <a:srgbClr val="FFFDFC"/>
                </a:solidFill>
                <a:latin typeface="Raleway Heavy"/>
              </a:rPr>
              <a:t>GreenTech Innovation Hackathon:</a:t>
            </a:r>
          </a:p>
          <a:p>
            <a:pPr>
              <a:lnSpc>
                <a:spcPts val="7588"/>
              </a:lnSpc>
            </a:pPr>
            <a:r>
              <a:rPr lang="en-US" sz="5420">
                <a:solidFill>
                  <a:srgbClr val="FFFDFC"/>
                </a:solidFill>
                <a:latin typeface="Raleway Heavy"/>
              </a:rPr>
              <a:t>Software for Sustainable Development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4498" y="7922138"/>
            <a:ext cx="277701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DFC"/>
                </a:solidFill>
                <a:latin typeface="Raleway Bold"/>
              </a:rPr>
              <a:t>ORAGANZIER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29357" y="0"/>
            <a:ext cx="14629286" cy="10287000"/>
          </a:xfrm>
          <a:custGeom>
            <a:avLst/>
            <a:gdLst/>
            <a:ahLst/>
            <a:cxnLst/>
            <a:rect r="r" b="b" t="t" l="l"/>
            <a:pathLst>
              <a:path h="10287000" w="14629286">
                <a:moveTo>
                  <a:pt x="0" y="0"/>
                </a:moveTo>
                <a:lnTo>
                  <a:pt x="14629286" y="0"/>
                </a:lnTo>
                <a:lnTo>
                  <a:pt x="14629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" t="-965" r="-216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381" y="141605"/>
            <a:ext cx="51247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DFC"/>
                </a:solidFill>
                <a:latin typeface="Canva Sans Bold"/>
              </a:rPr>
              <a:t>Cost Estimation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3381" y="1219517"/>
            <a:ext cx="17422586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38% of Koshi’s GDP in Agriculture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Main Source of livelihood for 3,721,059 which is 75% of total population of Koshi Province (4,961,412).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Our revenue model 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Per Device Charge: Rs 3500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Monthly Subscription: Rs 40 per Device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Estimated Consumers: 186,052 (5% of total Farmer in Koshi Province)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Gross Monthly Revenue: RS 75,00,000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Gross Annual Revenue: Rs 9,00,00,000 (estimated for 2 Year after Launch))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Initial Capital: Rs 20,00,000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Software maintenance:2,00,000 Per Annum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677" y="464693"/>
            <a:ext cx="19990536" cy="81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5"/>
              </a:lnSpc>
              <a:spcBef>
                <a:spcPct val="0"/>
              </a:spcBef>
            </a:pPr>
            <a:r>
              <a:rPr lang="en-US" sz="5112">
                <a:solidFill>
                  <a:srgbClr val="FFFDFC"/>
                </a:solidFill>
                <a:latin typeface="Raleway Bold"/>
                <a:cs typeface="Raleway Bold"/>
              </a:rPr>
              <a:t>उन्नतखेती ROLE IN SUSTAINABLE AGRICULTURE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6677" y="1856544"/>
            <a:ext cx="2807412" cy="2807412"/>
          </a:xfrm>
          <a:custGeom>
            <a:avLst/>
            <a:gdLst/>
            <a:ahLst/>
            <a:cxnLst/>
            <a:rect r="r" b="b" t="t" l="l"/>
            <a:pathLst>
              <a:path h="2807412" w="2807412">
                <a:moveTo>
                  <a:pt x="0" y="0"/>
                </a:moveTo>
                <a:lnTo>
                  <a:pt x="2807412" y="0"/>
                </a:lnTo>
                <a:lnTo>
                  <a:pt x="2807412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20759" y="1854054"/>
            <a:ext cx="2812391" cy="2812391"/>
          </a:xfrm>
          <a:custGeom>
            <a:avLst/>
            <a:gdLst/>
            <a:ahLst/>
            <a:cxnLst/>
            <a:rect r="r" b="b" t="t" l="l"/>
            <a:pathLst>
              <a:path h="2812391" w="2812391">
                <a:moveTo>
                  <a:pt x="0" y="0"/>
                </a:moveTo>
                <a:lnTo>
                  <a:pt x="2812391" y="0"/>
                </a:lnTo>
                <a:lnTo>
                  <a:pt x="2812391" y="2812391"/>
                </a:lnTo>
                <a:lnTo>
                  <a:pt x="0" y="281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9821" y="1856544"/>
            <a:ext cx="2813390" cy="2807412"/>
          </a:xfrm>
          <a:custGeom>
            <a:avLst/>
            <a:gdLst/>
            <a:ahLst/>
            <a:cxnLst/>
            <a:rect r="r" b="b" t="t" l="l"/>
            <a:pathLst>
              <a:path h="2807412" w="2813390">
                <a:moveTo>
                  <a:pt x="0" y="0"/>
                </a:moveTo>
                <a:lnTo>
                  <a:pt x="2813389" y="0"/>
                </a:lnTo>
                <a:lnTo>
                  <a:pt x="2813389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1" t="-2380" r="-1081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619881" y="1856544"/>
            <a:ext cx="2895122" cy="2807412"/>
          </a:xfrm>
          <a:custGeom>
            <a:avLst/>
            <a:gdLst/>
            <a:ahLst/>
            <a:cxnLst/>
            <a:rect r="r" b="b" t="t" l="l"/>
            <a:pathLst>
              <a:path h="2807412" w="2895122">
                <a:moveTo>
                  <a:pt x="0" y="0"/>
                </a:moveTo>
                <a:lnTo>
                  <a:pt x="2895122" y="0"/>
                </a:lnTo>
                <a:lnTo>
                  <a:pt x="2895122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12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401673" y="1878547"/>
            <a:ext cx="2763405" cy="2763405"/>
          </a:xfrm>
          <a:custGeom>
            <a:avLst/>
            <a:gdLst/>
            <a:ahLst/>
            <a:cxnLst/>
            <a:rect r="r" b="b" t="t" l="l"/>
            <a:pathLst>
              <a:path h="2763405" w="2763405">
                <a:moveTo>
                  <a:pt x="0" y="0"/>
                </a:moveTo>
                <a:lnTo>
                  <a:pt x="2763405" y="0"/>
                </a:lnTo>
                <a:lnTo>
                  <a:pt x="2763405" y="2763405"/>
                </a:lnTo>
                <a:lnTo>
                  <a:pt x="0" y="276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677" y="5214724"/>
            <a:ext cx="2812391" cy="2800728"/>
          </a:xfrm>
          <a:custGeom>
            <a:avLst/>
            <a:gdLst/>
            <a:ahLst/>
            <a:cxnLst/>
            <a:rect r="r" b="b" t="t" l="l"/>
            <a:pathLst>
              <a:path h="2800728" w="2812391">
                <a:moveTo>
                  <a:pt x="0" y="0"/>
                </a:moveTo>
                <a:lnTo>
                  <a:pt x="2812391" y="0"/>
                </a:lnTo>
                <a:lnTo>
                  <a:pt x="2812391" y="2800728"/>
                </a:lnTo>
                <a:lnTo>
                  <a:pt x="0" y="2800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8" r="0" b="-2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25738" y="5195147"/>
            <a:ext cx="2839883" cy="2839883"/>
          </a:xfrm>
          <a:custGeom>
            <a:avLst/>
            <a:gdLst/>
            <a:ahLst/>
            <a:cxnLst/>
            <a:rect r="r" b="b" t="t" l="l"/>
            <a:pathLst>
              <a:path h="2839883" w="2839883">
                <a:moveTo>
                  <a:pt x="0" y="0"/>
                </a:moveTo>
                <a:lnTo>
                  <a:pt x="2839883" y="0"/>
                </a:lnTo>
                <a:lnTo>
                  <a:pt x="2839883" y="2839882"/>
                </a:lnTo>
                <a:lnTo>
                  <a:pt x="0" y="283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71504" y="5235456"/>
            <a:ext cx="2807412" cy="2807412"/>
          </a:xfrm>
          <a:custGeom>
            <a:avLst/>
            <a:gdLst/>
            <a:ahLst/>
            <a:cxnLst/>
            <a:rect r="r" b="b" t="t" l="l"/>
            <a:pathLst>
              <a:path h="2807412" w="2807412">
                <a:moveTo>
                  <a:pt x="0" y="0"/>
                </a:moveTo>
                <a:lnTo>
                  <a:pt x="2807412" y="0"/>
                </a:lnTo>
                <a:lnTo>
                  <a:pt x="2807412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707591" y="5235456"/>
            <a:ext cx="2807412" cy="2807412"/>
          </a:xfrm>
          <a:custGeom>
            <a:avLst/>
            <a:gdLst/>
            <a:ahLst/>
            <a:cxnLst/>
            <a:rect r="r" b="b" t="t" l="l"/>
            <a:pathLst>
              <a:path h="2807412" w="2807412">
                <a:moveTo>
                  <a:pt x="0" y="0"/>
                </a:moveTo>
                <a:lnTo>
                  <a:pt x="2807412" y="0"/>
                </a:lnTo>
                <a:lnTo>
                  <a:pt x="2807412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40455" y="5211382"/>
            <a:ext cx="2807412" cy="2807412"/>
          </a:xfrm>
          <a:custGeom>
            <a:avLst/>
            <a:gdLst/>
            <a:ahLst/>
            <a:cxnLst/>
            <a:rect r="r" b="b" t="t" l="l"/>
            <a:pathLst>
              <a:path h="2807412" w="2807412">
                <a:moveTo>
                  <a:pt x="0" y="0"/>
                </a:moveTo>
                <a:lnTo>
                  <a:pt x="2807412" y="0"/>
                </a:lnTo>
                <a:lnTo>
                  <a:pt x="2807412" y="2807412"/>
                </a:lnTo>
                <a:lnTo>
                  <a:pt x="0" y="2807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2321" y="210293"/>
            <a:ext cx="6909755" cy="146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7"/>
              </a:lnSpc>
              <a:spcBef>
                <a:spcPct val="0"/>
              </a:spcBef>
            </a:pPr>
            <a:r>
              <a:rPr lang="en-US" sz="8541">
                <a:solidFill>
                  <a:srgbClr val="FFFDFC"/>
                </a:solidFill>
                <a:latin typeface="Raleway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9892" y="2260947"/>
            <a:ext cx="17588108" cy="673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1"/>
              </a:lnSpc>
              <a:spcBef>
                <a:spcPct val="0"/>
              </a:spcBef>
            </a:pPr>
            <a:r>
              <a:rPr lang="en-US" sz="3165">
                <a:solidFill>
                  <a:srgbClr val="FFFDFC"/>
                </a:solidFill>
                <a:latin typeface="Raleway Bold"/>
              </a:rPr>
              <a:t>Dhital, R.(2004). Masters Project for the partial fulfilment of Masters degree, Yale School of Forestry and Environmental Studies. Hixon Center for Urban Ecology. </a:t>
            </a:r>
            <a:r>
              <a:rPr lang="en-US" sz="3165" u="sng">
                <a:solidFill>
                  <a:srgbClr val="053FAA"/>
                </a:solidFill>
                <a:latin typeface="Raleway Bold"/>
                <a:hlinkClick r:id="rId2" tooltip="https://hixon.yale.edu/sites/default/files/files/fellows/paper/dhital_raji_2003_report.pdf"/>
              </a:rPr>
              <a:t>https://hixon.yale.edu/sites/default/files/files/fellows/paper/dhital_raji_2003_report.pdf </a:t>
            </a:r>
          </a:p>
          <a:p>
            <a:pPr algn="just">
              <a:lnSpc>
                <a:spcPts val="4431"/>
              </a:lnSpc>
              <a:spcBef>
                <a:spcPct val="0"/>
              </a:spcBef>
            </a:pPr>
          </a:p>
          <a:p>
            <a:pPr>
              <a:lnSpc>
                <a:spcPts val="4431"/>
              </a:lnSpc>
              <a:spcBef>
                <a:spcPct val="0"/>
              </a:spcBef>
            </a:pPr>
            <a:r>
              <a:rPr lang="en-US" sz="3165">
                <a:solidFill>
                  <a:srgbClr val="FFFDFC"/>
                </a:solidFill>
                <a:latin typeface="Raleway Bold"/>
              </a:rPr>
              <a:t>Paudel, N. M.(2016). Prospects and limitations of agriculture industrialization in Nepal. Agronomy Journal of Nepal (Agron JN), Vol.4. </a:t>
            </a:r>
            <a:r>
              <a:rPr lang="en-US" sz="3165" u="sng">
                <a:solidFill>
                  <a:srgbClr val="053FAA"/>
                </a:solidFill>
                <a:latin typeface="Raleway Bold"/>
                <a:hlinkClick r:id="rId3" tooltip="https://www.researchgate.net/profile/Mina-Nath%20Paudel/publication/327704378_Prospects_and_Limitations_of_Agriculture_Industrialization_in_Nepal/links/5ba00d93299bf13e6038a884/Prospects-and-Limitations-of-Agriculture-Industrialization-in-Nepal.pdf"/>
              </a:rPr>
              <a:t>https://www.researchgate.net/profile/Mina-Nath Paudel/publication/327704378_Prospects_and_Limitations_of_Agriculture_Industrialization_in_Nepal/links/5ba00d93299bf13e6038a884/Prospects-and-Limitations-of-Agriculture-Industrialization-in-Nepal.pdf </a:t>
            </a:r>
          </a:p>
          <a:p>
            <a:pPr>
              <a:lnSpc>
                <a:spcPts val="44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5204" y="210293"/>
            <a:ext cx="6909755" cy="146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7"/>
              </a:lnSpc>
              <a:spcBef>
                <a:spcPct val="0"/>
              </a:spcBef>
            </a:pPr>
            <a:r>
              <a:rPr lang="en-US" sz="8541">
                <a:solidFill>
                  <a:srgbClr val="FFFDFC"/>
                </a:solidFill>
                <a:latin typeface="Raleway Bold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03671" y="2997196"/>
            <a:ext cx="17259300" cy="3536950"/>
            <a:chOff x="0" y="0"/>
            <a:chExt cx="23012400" cy="47159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23012400" cy="3269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DFC"/>
                  </a:solidFill>
                  <a:latin typeface="Raleway Bold"/>
                </a:rPr>
                <a:t>Babu. C.S &amp; Sah. P.R. (26, November, 2019). Agricultural Research and Extension System in Nepal: An Organizational Review. SpringerLink (pp 291-319). </a:t>
              </a:r>
              <a:r>
                <a:rPr lang="en-US" sz="3500" u="sng">
                  <a:solidFill>
                    <a:srgbClr val="053FAA"/>
                  </a:solidFill>
                  <a:latin typeface="Raleway Bold"/>
                  <a:hlinkClick r:id="rId2" tooltip="https://link.springer.com/chapter/10.1007/978-981-32-9648-0_11#citeas"/>
                </a:rPr>
                <a:t>https://link.springer.com/chapter/10.1007/978-981-32-9648-0_11#citeas</a:t>
              </a:r>
            </a:p>
            <a:p>
              <a:pPr>
                <a:lnSpc>
                  <a:spcPts val="490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97742"/>
              <a:ext cx="23012400" cy="1618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DFC"/>
                  </a:solidFill>
                  <a:latin typeface="Raleway Bold"/>
                </a:rPr>
                <a:t>Sitaula. A. (2021). Nepal’s glaring food gap. The Nepali Times. </a:t>
              </a:r>
              <a:r>
                <a:rPr lang="en-US" sz="3500" u="sng">
                  <a:solidFill>
                    <a:srgbClr val="053FAA"/>
                  </a:solidFill>
                  <a:latin typeface="Raleway Bold"/>
                  <a:hlinkClick r:id="rId3" tooltip="https://nepalitimes.com/news/nepal-s-glaring-food-gap"/>
                </a:rPr>
                <a:t>https://nepalitimes.com/news/nepal-s-glaring-food-gap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6565" y="4960469"/>
            <a:ext cx="3160237" cy="3653854"/>
            <a:chOff x="0" y="0"/>
            <a:chExt cx="4213649" cy="48718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754" t="0" r="6754" b="0"/>
            <a:stretch>
              <a:fillRect/>
            </a:stretch>
          </p:blipFill>
          <p:spPr>
            <a:xfrm flipH="false" flipV="false">
              <a:off x="0" y="0"/>
              <a:ext cx="4213649" cy="487180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22819" y="4960469"/>
            <a:ext cx="3114909" cy="3653854"/>
            <a:chOff x="0" y="0"/>
            <a:chExt cx="4153213" cy="487180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3607" r="0" b="23607"/>
            <a:stretch>
              <a:fillRect/>
            </a:stretch>
          </p:blipFill>
          <p:spPr>
            <a:xfrm flipH="false" flipV="false">
              <a:off x="0" y="0"/>
              <a:ext cx="4153213" cy="487180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833745" y="4960469"/>
            <a:ext cx="3253051" cy="3653854"/>
            <a:chOff x="0" y="0"/>
            <a:chExt cx="4337401" cy="487180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5071" r="0" b="5071"/>
            <a:stretch>
              <a:fillRect/>
            </a:stretch>
          </p:blipFill>
          <p:spPr>
            <a:xfrm flipH="false" flipV="false">
              <a:off x="0" y="0"/>
              <a:ext cx="4337401" cy="4871806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966565" y="4229204"/>
            <a:ext cx="4124649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RAM KUMAR TAMANG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6565" y="8746867"/>
            <a:ext cx="41246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</a:rPr>
              <a:t>Team Leader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38648" y="4229204"/>
            <a:ext cx="4124649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SUBASH SIGDEL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8648" y="8746867"/>
            <a:ext cx="41246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</a:rPr>
              <a:t>Frontend Developer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0730" y="4229204"/>
            <a:ext cx="4124649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ABHAY KUMAR MANDAL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0730" y="8746867"/>
            <a:ext cx="41246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</a:rPr>
              <a:t>IoT Developer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904837" y="1122976"/>
            <a:ext cx="8234192" cy="23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"/>
              </a:rPr>
              <a:t>Our</a:t>
            </a:r>
          </a:p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Heavy"/>
              </a:rPr>
              <a:t>Team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882813" y="4960469"/>
            <a:ext cx="3253051" cy="3653854"/>
            <a:chOff x="0" y="0"/>
            <a:chExt cx="4337401" cy="4871806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11073" t="0" r="11073" b="0"/>
            <a:stretch>
              <a:fillRect/>
            </a:stretch>
          </p:blipFill>
          <p:spPr>
            <a:xfrm flipH="false" flipV="false">
              <a:off x="0" y="0"/>
              <a:ext cx="4337401" cy="4871806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13882813" y="4229204"/>
            <a:ext cx="4124649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RANJU KAYASTHA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2813" y="8746867"/>
            <a:ext cx="41246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</a:rPr>
              <a:t>UI/UX Developer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94415" y="-804400"/>
            <a:ext cx="2548010" cy="3666201"/>
          </a:xfrm>
          <a:custGeom>
            <a:avLst/>
            <a:gdLst/>
            <a:ahLst/>
            <a:cxnLst/>
            <a:rect r="r" b="b" t="t" l="l"/>
            <a:pathLst>
              <a:path h="3666201" w="2548010">
                <a:moveTo>
                  <a:pt x="0" y="0"/>
                </a:moveTo>
                <a:lnTo>
                  <a:pt x="2548010" y="0"/>
                </a:lnTo>
                <a:lnTo>
                  <a:pt x="2548010" y="3666200"/>
                </a:lnTo>
                <a:lnTo>
                  <a:pt x="0" y="366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0" r="0" b="-75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01000" y="0"/>
            <a:ext cx="10287000" cy="8229600"/>
          </a:xfrm>
          <a:custGeom>
            <a:avLst/>
            <a:gdLst/>
            <a:ahLst/>
            <a:cxnLst/>
            <a:rect r="r" b="b" t="t" l="l"/>
            <a:pathLst>
              <a:path h="8229600" w="10287000">
                <a:moveTo>
                  <a:pt x="0" y="0"/>
                </a:moveTo>
                <a:lnTo>
                  <a:pt x="10287000" y="0"/>
                </a:lnTo>
                <a:lnTo>
                  <a:pt x="10287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8" t="0" r="-344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4892" y="385628"/>
            <a:ext cx="5407090" cy="464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"/>
              </a:rPr>
              <a:t>A </a:t>
            </a:r>
            <a:r>
              <a:rPr lang="en-US" sz="7124">
                <a:solidFill>
                  <a:srgbClr val="FFFDFC"/>
                </a:solidFill>
                <a:latin typeface="Raleway Heavy"/>
              </a:rPr>
              <a:t>PICTURE</a:t>
            </a:r>
            <a:r>
              <a:rPr lang="en-US" sz="7124">
                <a:solidFill>
                  <a:srgbClr val="FFFDFC"/>
                </a:solidFill>
                <a:latin typeface="Raleway Light"/>
              </a:rPr>
              <a:t> </a:t>
            </a:r>
            <a:r>
              <a:rPr lang="en-US" sz="7124">
                <a:solidFill>
                  <a:srgbClr val="FFFDFC"/>
                </a:solidFill>
                <a:latin typeface="Raleway"/>
              </a:rPr>
              <a:t>IS WORTH A</a:t>
            </a:r>
            <a:r>
              <a:rPr lang="en-US" sz="7124">
                <a:solidFill>
                  <a:srgbClr val="FFFDFC"/>
                </a:solidFill>
                <a:latin typeface="Raleway Light"/>
              </a:rPr>
              <a:t> </a:t>
            </a:r>
            <a:r>
              <a:rPr lang="en-US" sz="7124">
                <a:solidFill>
                  <a:srgbClr val="FFFDFC"/>
                </a:solidFill>
                <a:latin typeface="Raleway Heavy"/>
              </a:rPr>
              <a:t>THOUSAND WORDS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543969"/>
          </a:xfrm>
          <a:custGeom>
            <a:avLst/>
            <a:gdLst/>
            <a:ahLst/>
            <a:cxnLst/>
            <a:rect r="r" b="b" t="t" l="l"/>
            <a:pathLst>
              <a:path h="6543969" w="18288000">
                <a:moveTo>
                  <a:pt x="0" y="0"/>
                </a:moveTo>
                <a:lnTo>
                  <a:pt x="18288000" y="0"/>
                </a:lnTo>
                <a:lnTo>
                  <a:pt x="18288000" y="6543969"/>
                </a:lnTo>
                <a:lnTo>
                  <a:pt x="0" y="654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0" t="-28599" r="0" b="-285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7081" y="7806119"/>
            <a:ext cx="3306074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PROBLEMS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72036" y="8401368"/>
            <a:ext cx="2769563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</a:rPr>
              <a:t>Obstacles on achieving smart agricultural works.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0512" y="7806119"/>
            <a:ext cx="3306074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 strike="noStrike" u="none">
                <a:solidFill>
                  <a:srgbClr val="FFFDFC"/>
                </a:solidFill>
                <a:latin typeface="Raleway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0512" y="8425498"/>
            <a:ext cx="330607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  <a:cs typeface="Raleway"/>
              </a:rPr>
              <a:t>What is उन्नतखेती?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08588" y="7806119"/>
            <a:ext cx="3794478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DEMO OF 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05243" y="8401368"/>
            <a:ext cx="3002829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 strike="noStrike" u="none">
                <a:solidFill>
                  <a:srgbClr val="FFFDFC"/>
                </a:solidFill>
                <a:latin typeface="Raleway"/>
              </a:rPr>
              <a:t>Elaborate on what we have developed.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4892" y="412191"/>
            <a:ext cx="8288403" cy="11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Light"/>
              </a:rPr>
              <a:t>Table Of </a:t>
            </a:r>
            <a:r>
              <a:rPr lang="en-US" sz="7124" strike="noStrike" u="none">
                <a:solidFill>
                  <a:srgbClr val="FFFDFC"/>
                </a:solidFill>
                <a:latin typeface="Raleway Heavy"/>
              </a:rPr>
              <a:t>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0761" y="6577842"/>
            <a:ext cx="1947692" cy="11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Light"/>
              </a:rPr>
              <a:t>01.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75007" y="6577842"/>
            <a:ext cx="1947692" cy="11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Light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3499" y="6577842"/>
            <a:ext cx="1947692" cy="11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Light"/>
              </a:rPr>
              <a:t>04.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03650" y="7806119"/>
            <a:ext cx="3794478" cy="3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7"/>
              </a:lnSpc>
              <a:spcBef>
                <a:spcPct val="0"/>
              </a:spcBef>
            </a:pPr>
            <a:r>
              <a:rPr lang="en-US" sz="2240">
                <a:solidFill>
                  <a:srgbClr val="FFFDFC"/>
                </a:solidFill>
                <a:latin typeface="Raleway Bold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03650" y="8425498"/>
            <a:ext cx="2839543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DFC"/>
                </a:solidFill>
                <a:latin typeface="Raleway"/>
                <a:cs typeface="Raleway"/>
              </a:rPr>
              <a:t>Development of उन्नतखेती for smart agricultural work.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9253" y="6577842"/>
            <a:ext cx="1947692" cy="11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</a:pPr>
            <a:r>
              <a:rPr lang="en-US" sz="7124">
                <a:solidFill>
                  <a:srgbClr val="FFFDFC"/>
                </a:solidFill>
                <a:latin typeface="Raleway Light"/>
              </a:rPr>
              <a:t>03.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6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9144000" cy="3904433"/>
            <a:chOff x="0" y="0"/>
            <a:chExt cx="12192000" cy="52059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71450"/>
              <a:ext cx="12192000" cy="1967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99"/>
                </a:lnSpc>
                <a:spcBef>
                  <a:spcPct val="0"/>
                </a:spcBef>
              </a:pPr>
              <a:r>
                <a:rPr lang="en-US" sz="8856" strike="noStrike" u="none">
                  <a:solidFill>
                    <a:srgbClr val="FFFDFC"/>
                  </a:solidFill>
                  <a:latin typeface="Raleway Ultra-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92204"/>
              <a:ext cx="10776661" cy="3013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67"/>
                </a:lnSpc>
                <a:spcBef>
                  <a:spcPct val="0"/>
                </a:spcBef>
              </a:pPr>
              <a:r>
                <a:rPr lang="en-US" sz="3262">
                  <a:solidFill>
                    <a:srgbClr val="FFFDFC"/>
                  </a:solidFill>
                  <a:latin typeface="Raleway Bold"/>
                  <a:cs typeface="Raleway Bold"/>
                </a:rPr>
                <a:t>उन्नतखेती, is a promising green technology with a focus on monitoring and managing crop and vegetable growth.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242121">
            <a:off x="1932946" y="4245495"/>
            <a:ext cx="3341870" cy="5012805"/>
          </a:xfrm>
          <a:custGeom>
            <a:avLst/>
            <a:gdLst/>
            <a:ahLst/>
            <a:cxnLst/>
            <a:rect r="r" b="b" t="t" l="l"/>
            <a:pathLst>
              <a:path h="5012805" w="3341870">
                <a:moveTo>
                  <a:pt x="0" y="0"/>
                </a:moveTo>
                <a:lnTo>
                  <a:pt x="3341870" y="0"/>
                </a:lnTo>
                <a:lnTo>
                  <a:pt x="3341870" y="5012805"/>
                </a:lnTo>
                <a:lnTo>
                  <a:pt x="0" y="501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05" t="0" r="-196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2499" y="4774291"/>
            <a:ext cx="1436916" cy="2067505"/>
          </a:xfrm>
          <a:custGeom>
            <a:avLst/>
            <a:gdLst/>
            <a:ahLst/>
            <a:cxnLst/>
            <a:rect r="r" b="b" t="t" l="l"/>
            <a:pathLst>
              <a:path h="2067505" w="1436916">
                <a:moveTo>
                  <a:pt x="0" y="0"/>
                </a:moveTo>
                <a:lnTo>
                  <a:pt x="1436916" y="0"/>
                </a:lnTo>
                <a:lnTo>
                  <a:pt x="1436916" y="2067506"/>
                </a:lnTo>
                <a:lnTo>
                  <a:pt x="0" y="206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355819">
            <a:off x="5408759" y="822595"/>
            <a:ext cx="3221312" cy="4831968"/>
          </a:xfrm>
          <a:custGeom>
            <a:avLst/>
            <a:gdLst/>
            <a:ahLst/>
            <a:cxnLst/>
            <a:rect r="r" b="b" t="t" l="l"/>
            <a:pathLst>
              <a:path h="4831968" w="3221312">
                <a:moveTo>
                  <a:pt x="0" y="0"/>
                </a:moveTo>
                <a:lnTo>
                  <a:pt x="3221312" y="0"/>
                </a:lnTo>
                <a:lnTo>
                  <a:pt x="3221312" y="4831968"/>
                </a:lnTo>
                <a:lnTo>
                  <a:pt x="0" y="4831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70" t="0" r="-6257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40000" y="476231"/>
            <a:ext cx="3127762" cy="3465664"/>
          </a:xfrm>
          <a:custGeom>
            <a:avLst/>
            <a:gdLst/>
            <a:ahLst/>
            <a:cxnLst/>
            <a:rect r="r" b="b" t="t" l="l"/>
            <a:pathLst>
              <a:path h="3465664" w="3127762">
                <a:moveTo>
                  <a:pt x="0" y="0"/>
                </a:moveTo>
                <a:lnTo>
                  <a:pt x="3127762" y="0"/>
                </a:lnTo>
                <a:lnTo>
                  <a:pt x="3127762" y="3465664"/>
                </a:lnTo>
                <a:lnTo>
                  <a:pt x="0" y="346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71068" y="5454049"/>
            <a:ext cx="8572993" cy="3470644"/>
            <a:chOff x="0" y="0"/>
            <a:chExt cx="11430658" cy="46275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76016"/>
              <a:ext cx="11430658" cy="3051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0167" indent="-355084" lvl="1">
                <a:lnSpc>
                  <a:spcPts val="4605"/>
                </a:lnSpc>
                <a:buFont typeface="Arial"/>
                <a:buChar char="•"/>
              </a:pPr>
              <a:r>
                <a:rPr lang="en-US" sz="3289">
                  <a:solidFill>
                    <a:srgbClr val="FFFDFC"/>
                  </a:solidFill>
                  <a:latin typeface="Canva Sans"/>
                </a:rPr>
                <a:t>Increase agricultural production and productivity.</a:t>
              </a:r>
              <a:r>
                <a:rPr lang="en-US" sz="3289">
                  <a:solidFill>
                    <a:srgbClr val="FFFDFC"/>
                  </a:solidFill>
                  <a:latin typeface="Canva Sans"/>
                </a:rPr>
                <a:t> </a:t>
              </a:r>
            </a:p>
            <a:p>
              <a:pPr marL="710167" indent="-355084" lvl="1">
                <a:lnSpc>
                  <a:spcPts val="4605"/>
                </a:lnSpc>
                <a:buFont typeface="Arial"/>
                <a:buChar char="•"/>
              </a:pPr>
              <a:r>
                <a:rPr lang="en-US" sz="3289">
                  <a:solidFill>
                    <a:srgbClr val="FFFDFC"/>
                  </a:solidFill>
                  <a:latin typeface="Canva Sans"/>
                </a:rPr>
                <a:t>Conserve, promote and utilize the environment and bio-diversity.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76780" y="-104775"/>
              <a:ext cx="945331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FDFC"/>
                  </a:solidFill>
                  <a:latin typeface="Raleway Bold"/>
                </a:rPr>
                <a:t>KEY OBJECTIVES: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788">
            <a:off x="7718229" y="-57150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6139" y="3782174"/>
            <a:ext cx="7170050" cy="5476126"/>
          </a:xfrm>
          <a:custGeom>
            <a:avLst/>
            <a:gdLst/>
            <a:ahLst/>
            <a:cxnLst/>
            <a:rect r="r" b="b" t="t" l="l"/>
            <a:pathLst>
              <a:path h="5476126" w="7170050">
                <a:moveTo>
                  <a:pt x="0" y="0"/>
                </a:moveTo>
                <a:lnTo>
                  <a:pt x="7170050" y="0"/>
                </a:lnTo>
                <a:lnTo>
                  <a:pt x="7170050" y="5476126"/>
                </a:lnTo>
                <a:lnTo>
                  <a:pt x="0" y="54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8132" y="3950501"/>
            <a:ext cx="6826063" cy="3626523"/>
          </a:xfrm>
          <a:custGeom>
            <a:avLst/>
            <a:gdLst/>
            <a:ahLst/>
            <a:cxnLst/>
            <a:rect r="r" b="b" t="t" l="l"/>
            <a:pathLst>
              <a:path h="3626523" w="6826063">
                <a:moveTo>
                  <a:pt x="0" y="0"/>
                </a:moveTo>
                <a:lnTo>
                  <a:pt x="6826063" y="0"/>
                </a:lnTo>
                <a:lnTo>
                  <a:pt x="6826063" y="3626523"/>
                </a:lnTo>
                <a:lnTo>
                  <a:pt x="0" y="3626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20" r="0" b="-882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666889" y="994940"/>
            <a:ext cx="7448550" cy="23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0"/>
              </a:lnSpc>
              <a:spcBef>
                <a:spcPct val="0"/>
              </a:spcBef>
            </a:pPr>
            <a:r>
              <a:rPr lang="en-US" sz="7124" strike="noStrike" u="none">
                <a:solidFill>
                  <a:srgbClr val="FFFDFC"/>
                </a:solidFill>
                <a:latin typeface="Raleway"/>
              </a:rPr>
              <a:t>Market</a:t>
            </a:r>
          </a:p>
          <a:p>
            <a:pPr algn="l" marL="0" indent="0" lvl="0">
              <a:lnSpc>
                <a:spcPts val="9190"/>
              </a:lnSpc>
              <a:spcBef>
                <a:spcPct val="0"/>
              </a:spcBef>
            </a:pPr>
            <a:r>
              <a:rPr lang="en-US" sz="7124" strike="noStrike" u="none">
                <a:solidFill>
                  <a:srgbClr val="FFFDFC"/>
                </a:solidFill>
                <a:latin typeface="Raleway Heavy"/>
              </a:rPr>
              <a:t>Research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470867" y="3313808"/>
            <a:ext cx="6469327" cy="2831899"/>
            <a:chOff x="0" y="0"/>
            <a:chExt cx="8625770" cy="377586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5858042" cy="643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7"/>
                </a:lnSpc>
                <a:spcBef>
                  <a:spcPct val="0"/>
                </a:spcBef>
              </a:pPr>
              <a:r>
                <a:rPr lang="en-US" sz="2840" u="sng">
                  <a:solidFill>
                    <a:srgbClr val="FFFDFC"/>
                  </a:solidFill>
                  <a:latin typeface="Raleway Bold"/>
                  <a:hlinkClick r:id="rId6" tooltip="https://nepalitimes.com/news/nepal-s-glaring-food-gap"/>
                </a:rPr>
                <a:t>VEGETATION WASTAGE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2382"/>
              <a:ext cx="8625770" cy="2893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C"/>
                  </a:solidFill>
                  <a:latin typeface="Raleway"/>
                </a:rPr>
                <a:t>In a panel examining the food crisis in Nepal, environmental scientist Uttam Babu Shrestha said that up to 40% of vegetables are wasted daily during their transport and handling (Sitaula, 2021).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56939" y="1028700"/>
            <a:ext cx="5702361" cy="1955271"/>
            <a:chOff x="0" y="0"/>
            <a:chExt cx="7603148" cy="260702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746" y="-66675"/>
              <a:ext cx="5161003" cy="643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7"/>
                </a:lnSpc>
                <a:spcBef>
                  <a:spcPct val="0"/>
                </a:spcBef>
              </a:pPr>
              <a:r>
                <a:rPr lang="en-US" sz="2840" u="sng">
                  <a:solidFill>
                    <a:srgbClr val="FFFDFC"/>
                  </a:solidFill>
                  <a:latin typeface="Raleway Bold"/>
                  <a:hlinkClick r:id="rId7" tooltip="https://www.worldbank.org/en/results/2014/04/11/nepal-irrigation-and-water-resource-management"/>
                </a:rPr>
                <a:t>WATER WASTAGE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72451"/>
              <a:ext cx="7603148" cy="173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01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DFC"/>
                  </a:solidFill>
                  <a:latin typeface="Raleway"/>
                </a:rPr>
                <a:t>The lack of irrigation (only 28% of the total agricultural land (4.21 million ha) is irrigated (Gajmer, 2014).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grpSp>
        <p:nvGrpSpPr>
          <p:cNvPr name="Group 14" id="14"/>
          <p:cNvGrpSpPr/>
          <p:nvPr/>
        </p:nvGrpSpPr>
        <p:grpSpPr>
          <a:xfrm rot="-60000">
            <a:off x="11492824" y="7150933"/>
            <a:ext cx="6318441" cy="2571422"/>
            <a:chOff x="0" y="0"/>
            <a:chExt cx="8424588" cy="34285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5161003" cy="643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7"/>
                </a:lnSpc>
                <a:spcBef>
                  <a:spcPct val="0"/>
                </a:spcBef>
              </a:pPr>
              <a:r>
                <a:rPr lang="en-US" sz="2840" u="sng">
                  <a:solidFill>
                    <a:srgbClr val="FFFDFC"/>
                  </a:solidFill>
                  <a:latin typeface="Raleway Bold"/>
                  <a:hlinkClick r:id="rId8" tooltip="https://doi.org/10.3390/su152316420"/>
                </a:rPr>
                <a:t>IOT TECHNOLOGY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19279"/>
              <a:ext cx="8424588" cy="2309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DFC"/>
                  </a:solidFill>
                  <a:latin typeface="Raleway"/>
                </a:rPr>
                <a:t>IoT has the most apparent growth rate in smart agriculture and smart irrigation, with five-year growth rates of 1617% and 2285%, respectively (Pang, 2023).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2660" y="-133350"/>
            <a:ext cx="8634515" cy="10553700"/>
          </a:xfrm>
          <a:custGeom>
            <a:avLst/>
            <a:gdLst/>
            <a:ahLst/>
            <a:cxnLst/>
            <a:rect r="r" b="b" t="t" l="l"/>
            <a:pathLst>
              <a:path h="10553700" w="8634515">
                <a:moveTo>
                  <a:pt x="0" y="0"/>
                </a:moveTo>
                <a:lnTo>
                  <a:pt x="8634515" y="0"/>
                </a:lnTo>
                <a:lnTo>
                  <a:pt x="8634515" y="10553700"/>
                </a:lnTo>
                <a:lnTo>
                  <a:pt x="0" y="1055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99" t="0" r="-63255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42979" y="720090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2979" y="-1653993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9915" y="605268"/>
            <a:ext cx="57776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DFC"/>
                </a:solidFill>
                <a:latin typeface="Canva Sans Bold"/>
              </a:rPr>
              <a:t>Problems: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41814" y="3020060"/>
            <a:ext cx="1032877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Water Wastage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Low generative revenue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Scarcity of Food Production and consumption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Unidentified weather problems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Less importance to soil in agricultural works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DFC"/>
                </a:solidFill>
                <a:latin typeface="Canva Sans"/>
              </a:rPr>
              <a:t>Lack of real-time data monitoring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28700"/>
            <a:ext cx="31555" cy="5515215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98828" y="5314205"/>
            <a:ext cx="2859786" cy="4114800"/>
          </a:xfrm>
          <a:custGeom>
            <a:avLst/>
            <a:gdLst/>
            <a:ahLst/>
            <a:cxnLst/>
            <a:rect r="r" b="b" t="t" l="l"/>
            <a:pathLst>
              <a:path h="4114800" w="2859786">
                <a:moveTo>
                  <a:pt x="0" y="0"/>
                </a:moveTo>
                <a:lnTo>
                  <a:pt x="2859786" y="0"/>
                </a:lnTo>
                <a:lnTo>
                  <a:pt x="2859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67310" y="615594"/>
            <a:ext cx="5016869" cy="4527906"/>
          </a:xfrm>
          <a:custGeom>
            <a:avLst/>
            <a:gdLst/>
            <a:ahLst/>
            <a:cxnLst/>
            <a:rect r="r" b="b" t="t" l="l"/>
            <a:pathLst>
              <a:path h="4527906" w="5016869">
                <a:moveTo>
                  <a:pt x="0" y="0"/>
                </a:moveTo>
                <a:lnTo>
                  <a:pt x="5016869" y="0"/>
                </a:lnTo>
                <a:lnTo>
                  <a:pt x="5016869" y="4527906"/>
                </a:lnTo>
                <a:lnTo>
                  <a:pt x="0" y="452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97" t="-1119" r="0" b="-1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0904" y="5207079"/>
            <a:ext cx="5063274" cy="4329052"/>
          </a:xfrm>
          <a:custGeom>
            <a:avLst/>
            <a:gdLst/>
            <a:ahLst/>
            <a:cxnLst/>
            <a:rect r="r" b="b" t="t" l="l"/>
            <a:pathLst>
              <a:path h="4329052" w="5063274">
                <a:moveTo>
                  <a:pt x="0" y="0"/>
                </a:moveTo>
                <a:lnTo>
                  <a:pt x="5063275" y="0"/>
                </a:lnTo>
                <a:lnTo>
                  <a:pt x="5063275" y="4329052"/>
                </a:lnTo>
                <a:lnTo>
                  <a:pt x="0" y="4329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94575" y="719235"/>
            <a:ext cx="9104253" cy="128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12"/>
              </a:lnSpc>
              <a:spcBef>
                <a:spcPct val="0"/>
              </a:spcBef>
            </a:pPr>
            <a:r>
              <a:rPr lang="en-US" sz="7994">
                <a:solidFill>
                  <a:srgbClr val="FFFDFC"/>
                </a:solidFill>
                <a:latin typeface="Raleway Bold"/>
                <a:cs typeface="Raleway Bold"/>
              </a:rPr>
              <a:t>Solution: उन्नतखेती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432152" y="7157650"/>
            <a:ext cx="29181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DFC"/>
                </a:solidFill>
                <a:cs typeface="Raleway Bold"/>
              </a:rPr>
              <a:t>उन्नतखेती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2944" y="2283556"/>
            <a:ext cx="9515884" cy="524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Automation Irrigation</a:t>
            </a:r>
          </a:p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Increment in employment, revenue </a:t>
            </a:r>
          </a:p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Decrease in food importation and responsible consuming</a:t>
            </a:r>
          </a:p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Prediction of weather and alert the farmers </a:t>
            </a:r>
          </a:p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Preserve soil structure and nutrient</a:t>
            </a:r>
          </a:p>
          <a:p>
            <a:pPr marL="725087" indent="-362543" lvl="1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FFFDFC"/>
                </a:solidFill>
                <a:latin typeface="Canva Sans"/>
              </a:rPr>
              <a:t>Plan the crop plantation and real time data monitoring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9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0337" y="828675"/>
            <a:ext cx="8227357" cy="176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88"/>
              </a:lnSpc>
            </a:pPr>
            <a:r>
              <a:rPr lang="en-US" sz="10348">
                <a:solidFill>
                  <a:srgbClr val="FFFDFC"/>
                </a:solidFill>
                <a:latin typeface="Raleway Bold"/>
              </a:rPr>
              <a:t>Beneficieries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4043" y="3601188"/>
            <a:ext cx="12487543" cy="51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64804" indent="-782402" lvl="1">
              <a:lnSpc>
                <a:spcPts val="10146"/>
              </a:lnSpc>
              <a:buFont typeface="Arial"/>
              <a:buChar char="•"/>
            </a:pPr>
            <a:r>
              <a:rPr lang="en-US" sz="7247">
                <a:solidFill>
                  <a:srgbClr val="FFFDFC"/>
                </a:solidFill>
                <a:latin typeface="Raleway"/>
              </a:rPr>
              <a:t>Farmers</a:t>
            </a:r>
          </a:p>
          <a:p>
            <a:pPr marL="1564804" indent="-782402" lvl="1">
              <a:lnSpc>
                <a:spcPts val="10146"/>
              </a:lnSpc>
              <a:buFont typeface="Arial"/>
              <a:buChar char="•"/>
            </a:pPr>
            <a:r>
              <a:rPr lang="en-US" sz="7247">
                <a:solidFill>
                  <a:srgbClr val="FFFDFC"/>
                </a:solidFill>
                <a:latin typeface="Raleway"/>
              </a:rPr>
              <a:t>Local government bodies</a:t>
            </a:r>
          </a:p>
          <a:p>
            <a:pPr marL="1564804" indent="-782402" lvl="1">
              <a:lnSpc>
                <a:spcPts val="10146"/>
              </a:lnSpc>
              <a:buFont typeface="Arial"/>
              <a:buChar char="•"/>
            </a:pPr>
            <a:r>
              <a:rPr lang="en-US" sz="7247">
                <a:solidFill>
                  <a:srgbClr val="FFFDFC"/>
                </a:solidFill>
                <a:latin typeface="Raleway"/>
              </a:rPr>
              <a:t>Consumer</a:t>
            </a:r>
          </a:p>
          <a:p>
            <a:pPr marL="1564804" indent="-782402" lvl="1">
              <a:lnSpc>
                <a:spcPts val="10146"/>
              </a:lnSpc>
              <a:buFont typeface="Arial"/>
              <a:buChar char="•"/>
            </a:pPr>
            <a:r>
              <a:rPr lang="en-US" sz="7247">
                <a:solidFill>
                  <a:srgbClr val="FFFDFC"/>
                </a:solidFill>
                <a:latin typeface="Raleway"/>
              </a:rPr>
              <a:t>Unnata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DAF6asAiu1w</dc:identifier>
  <dcterms:modified xsi:type="dcterms:W3CDTF">2011-08-01T06:04:30Z</dcterms:modified>
  <cp:revision>1</cp:revision>
  <dc:title>उन्नतखेती</dc:title>
</cp:coreProperties>
</file>